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51" d="100"/>
          <a:sy n="51" d="100"/>
        </p:scale>
        <p:origin x="-245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33139-2FF6-4A79-816A-3B0C61629273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6205-F411-42BB-BE0E-FDFB3C3A3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96205-F411-42BB-BE0E-FDFB3C3A3BC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1C33-9DA2-4540-85C2-1154FA48939F}" type="datetimeFigureOut">
              <a:rPr lang="pl-PL" smtClean="0"/>
              <a:pPr/>
              <a:t>2020-06-05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2A53-0341-4B91-B25B-1DAF90C9A5A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renting.pl/hartowanie-dzieci-w-roznych-zakatkach-swiat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071538" y="571480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PROFILAKTYKA PRZED NISKĄ I WYSOKĄ TEMPERATURĄ</a:t>
            </a:r>
            <a:endParaRPr lang="pl-PL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Temperatura ciała, homeostaza, termoregulacja, jak reagujemy na zimno?"/>
          <p:cNvPicPr>
            <a:picLocks noChangeAspect="1" noChangeArrowheads="1"/>
          </p:cNvPicPr>
          <p:nvPr/>
        </p:nvPicPr>
        <p:blipFill>
          <a:blip r:embed="rId3" cstate="print"/>
          <a:srcRect r="52381"/>
          <a:stretch>
            <a:fillRect/>
          </a:stretch>
        </p:blipFill>
        <p:spPr bwMode="auto">
          <a:xfrm>
            <a:off x="357158" y="3071810"/>
            <a:ext cx="1428760" cy="3097707"/>
          </a:xfrm>
          <a:prstGeom prst="rect">
            <a:avLst/>
          </a:prstGeom>
          <a:noFill/>
        </p:spPr>
      </p:pic>
      <p:pic>
        <p:nvPicPr>
          <p:cNvPr id="20484" name="Picture 4" descr="O czym świadczy obniżona temperatura? Przyczyny | HelloZdrow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4686"/>
            <a:ext cx="2783899" cy="1665278"/>
          </a:xfrm>
          <a:prstGeom prst="rect">
            <a:avLst/>
          </a:prstGeom>
          <a:noFill/>
        </p:spPr>
      </p:pic>
      <p:pic>
        <p:nvPicPr>
          <p:cNvPr id="20486" name="Picture 6" descr="Dlaczego częściej chorujemy jesienią i zimą? — Solgar"/>
          <p:cNvPicPr>
            <a:picLocks noChangeAspect="1" noChangeArrowheads="1"/>
          </p:cNvPicPr>
          <p:nvPr/>
        </p:nvPicPr>
        <p:blipFill>
          <a:blip r:embed="rId5" cstate="print"/>
          <a:srcRect l="23810"/>
          <a:stretch>
            <a:fillRect/>
          </a:stretch>
        </p:blipFill>
        <p:spPr bwMode="auto">
          <a:xfrm>
            <a:off x="2000232" y="4607703"/>
            <a:ext cx="3429024" cy="2250297"/>
          </a:xfrm>
          <a:prstGeom prst="rect">
            <a:avLst/>
          </a:prstGeom>
          <a:noFill/>
        </p:spPr>
      </p:pic>
      <p:pic>
        <p:nvPicPr>
          <p:cNvPr id="9" name="Picture 2" descr="Temperatura ciała, homeostaza, termoregulacja, jak reagujemy na zimno?"/>
          <p:cNvPicPr>
            <a:picLocks noChangeAspect="1" noChangeArrowheads="1"/>
          </p:cNvPicPr>
          <p:nvPr/>
        </p:nvPicPr>
        <p:blipFill>
          <a:blip r:embed="rId3" cstate="print"/>
          <a:srcRect l="47619"/>
          <a:stretch>
            <a:fillRect/>
          </a:stretch>
        </p:blipFill>
        <p:spPr bwMode="auto">
          <a:xfrm>
            <a:off x="7358082" y="3000372"/>
            <a:ext cx="1571636" cy="309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-928726" y="0"/>
            <a:ext cx="11001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accent6">
                    <a:lumMod val="50000"/>
                  </a:schemeClr>
                </a:solidFill>
              </a:rPr>
              <a:t>8. Jak </a:t>
            </a:r>
            <a:r>
              <a:rPr lang="pl-PL" sz="5400" b="1" dirty="0">
                <a:solidFill>
                  <a:schemeClr val="accent6">
                    <a:lumMod val="50000"/>
                  </a:schemeClr>
                </a:solidFill>
              </a:rPr>
              <a:t>zabezpieczyć się w </a:t>
            </a:r>
            <a:r>
              <a:rPr lang="pl-PL" sz="5400" b="1" dirty="0" smtClean="0">
                <a:solidFill>
                  <a:schemeClr val="accent6">
                    <a:lumMod val="50000"/>
                  </a:schemeClr>
                </a:solidFill>
              </a:rPr>
              <a:t>czasie</a:t>
            </a:r>
          </a:p>
          <a:p>
            <a:pPr algn="ctr"/>
            <a:r>
              <a:rPr lang="pl-PL" sz="5400" b="1" dirty="0" smtClean="0">
                <a:solidFill>
                  <a:schemeClr val="accent6">
                    <a:lumMod val="50000"/>
                  </a:schemeClr>
                </a:solidFill>
              </a:rPr>
              <a:t> upału</a:t>
            </a:r>
            <a:r>
              <a:rPr lang="pl-PL" sz="54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4282" y="1785926"/>
            <a:ext cx="857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- spożywać jak największe ilości wody mineralnej,</a:t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- ograniczyć picie kawy i napojów energetycznych do minimum, ponieważ one odwadniają nasz organizm.</a:t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- nosić przewiewny ubiór w jasnych kolorach,</a:t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- zakładać czapkę lub kapelusz i okulary przeciwsłoneczne.</a:t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- unikać przebywania na pełnym słońcu między godziną 10:00 a 18:00. W tych godzinach najlepiej pozostawać w domowym cieniu, ponieważ służby medyczne notują największą liczbę zasłabnięć, zwłaszcza na ulicach miast.</a:t>
            </a:r>
            <a:endParaRPr lang="pl-P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28596" y="1857364"/>
            <a:ext cx="8715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- Cieńsze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ubrania - więcej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warstw</a:t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- Lepiej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luźno, niż obciśle. 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- Suche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chroni. 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- Unikanie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przegrzania. 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(Podczas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wysiłku nasze mięśnie wytwarzają dużo ciepła, które nie ma gdzie się ulotnić, bo chroni nas ubranie. Temperatura rośnie, a organizm uruchamia naturalną reakcję - zaczyna się pocić. Jeżeli nasze ubrania zaczną być mokre, wtedy bardzo szybko może dojść do wychłodzenia organizmu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endParaRPr lang="pl-PL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-214346" y="214290"/>
            <a:ext cx="98584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pl-PL" sz="4400" b="1" dirty="0" smtClean="0">
                <a:solidFill>
                  <a:schemeClr val="accent6">
                    <a:lumMod val="50000"/>
                  </a:schemeClr>
                </a:solidFill>
              </a:rPr>
              <a:t>. Jak zabezpieczyć się w czasie</a:t>
            </a:r>
          </a:p>
          <a:p>
            <a:pPr algn="ctr"/>
            <a:r>
              <a:rPr lang="pl-PL" sz="4400" b="1" dirty="0" smtClean="0">
                <a:solidFill>
                  <a:schemeClr val="accent6">
                    <a:lumMod val="50000"/>
                  </a:schemeClr>
                </a:solidFill>
              </a:rPr>
              <a:t>mrozu?</a:t>
            </a:r>
            <a:endParaRPr lang="pl-PL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57224" y="1285860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>
                <a:solidFill>
                  <a:schemeClr val="accent6">
                    <a:lumMod val="50000"/>
                  </a:schemeClr>
                </a:solidFill>
              </a:rPr>
              <a:t>DZIĘKUJĘ ZA UWAGĘ!</a:t>
            </a:r>
            <a:endParaRPr lang="pl-PL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606" name="AutoShape 6" descr="Scholaris - Poznajemy zasady i metody hartowania organiz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8" name="AutoShape 8" descr="Scholaris - Poznajemy zasady i metody hartowania organiz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10" name="Picture 10" descr="Scholaris - Poznajemy zasady i metody hartowania organiz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14620"/>
            <a:ext cx="3857652" cy="3898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214414" y="285728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accent6">
                    <a:lumMod val="50000"/>
                  </a:schemeClr>
                </a:solidFill>
              </a:rPr>
              <a:t>PLAN  PREZENTACJI:</a:t>
            </a:r>
            <a:endParaRPr lang="pl-PL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5720" y="1428736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1. Czynniki sprzyjające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występowaniu urazów cieplnych związanych z działaniem wysokiej 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temperatury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2. Działanie wysokiej temperatury  na organizm</a:t>
            </a:r>
          </a:p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Czynniki sprzyjające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wystąpieniu schorzeń związanych z działaniem niskiej temperatury</a:t>
            </a:r>
          </a:p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4. Działanie niskiej temperatury na organizm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5. Co to jest hartowanie? </a:t>
            </a:r>
          </a:p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6. Jak hartować się na co dzień?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7. Główne zasady hartowania.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8. Jak zabezpieczyć się w czasie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upału?</a:t>
            </a:r>
          </a:p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. Jak zabezpieczyć się w czasie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mrozu?</a:t>
            </a:r>
          </a:p>
          <a:p>
            <a:pPr algn="ctr"/>
            <a:endParaRPr lang="pl-PL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Hipertermia, czyli przegrzanie organiz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72008"/>
            <a:ext cx="2143140" cy="1946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21429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1. Czynniki sprzyjające występowaniu urazów cieplnych związanych z działaniem wysokiej temperatury</a:t>
            </a:r>
            <a:endParaRPr lang="pl-PL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14282" y="1964353"/>
            <a:ext cx="8715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1. niedostateczne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spożycie wody i elektrolitów,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2. nadmierny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wysiłek fizyczny, ćwiczenia, praca przy wysokiej temperaturze otoczenia,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3. brak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protekcji przeciwsłonecznej eksponowanych części ciała,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4. leki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hamujące wydzielanie potu (atropina, leki przeciwhistaminowe),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5. nadużywanie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alkoholu, kofeiny (czynników wzmagających odwodnienie organizmu),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6. otyłość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7. podwyższona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temperatura ciała w przebiegu chorób infekcyjnych,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8. noszenie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ubrania ze sztucznych, nieprzepuszczających powietrza tkanin.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285728"/>
            <a:ext cx="1085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2. Działanie wysokiej temperatury  na organizm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4282" y="1357298"/>
            <a:ext cx="8643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Wyczerpanie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cieplne</a:t>
            </a:r>
          </a:p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Powstaje na skutek odwodnienia i utraty elektrolitów (głównie sodu i chloru) oraz\ w wyniku niewydolności krążenia obwodowego, co może prowadzić do zapaści. Główne objawy to wzmożona potliwość, bóle głowy, przyspieszone i słabo wyczuwalne tętno, spadek ciśnienia tętniczego.</a:t>
            </a:r>
          </a:p>
          <a:p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Kurcze </a:t>
            </a: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</a:rPr>
              <a:t>mięśniowe</a:t>
            </a:r>
            <a:r>
              <a:rPr lang="pl-PL" b="1" dirty="0" err="1" smtClean="0">
                <a:solidFill>
                  <a:schemeClr val="accent5">
                    <a:lumMod val="50000"/>
                  </a:schemeClr>
                </a:solidFill>
              </a:rPr>
              <a:t>Są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to bolesne skurcze mięśni szkieletowych wywołane nadmierną utratą elektrolitów wraz z potem. Dotyczą zwłaszcza mięśni kończyn górnych i dolnych.</a:t>
            </a:r>
          </a:p>
          <a:p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Udar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słoneczny</a:t>
            </a:r>
          </a:p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Jest wynikiem bezpośredniego działania promieni słonecznych, w szczególności promieni podczerwonych na sklepienie czaszki, czego następstwem </a:t>
            </a:r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jest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przekrwienie opon mózgowo-rdzeniowych i mózgu, </a:t>
            </a:r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 konsekwencji powstanie objawów oponowych.</a:t>
            </a:r>
          </a:p>
          <a:p>
            <a:endParaRPr lang="pl-PL" dirty="0"/>
          </a:p>
        </p:txBody>
      </p:sp>
      <p:pic>
        <p:nvPicPr>
          <p:cNvPr id="16386" name="Picture 2" descr="Udar cieplny - nie daj się upałom! - HelloZdrowie"/>
          <p:cNvPicPr>
            <a:picLocks noChangeAspect="1" noChangeArrowheads="1"/>
          </p:cNvPicPr>
          <p:nvPr/>
        </p:nvPicPr>
        <p:blipFill>
          <a:blip r:embed="rId3" cstate="print"/>
          <a:srcRect l="21000" t="12805" r="25999"/>
          <a:stretch>
            <a:fillRect/>
          </a:stretch>
        </p:blipFill>
        <p:spPr bwMode="auto">
          <a:xfrm>
            <a:off x="6286512" y="4857760"/>
            <a:ext cx="198576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42860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3. Czynniki sprzyjające wystąpieniu schorzeń związanych z działaniem niskiej temperatury</a:t>
            </a:r>
          </a:p>
          <a:p>
            <a:pPr algn="ctr"/>
            <a:endParaRPr lang="pl-PL" sz="3600" dirty="0"/>
          </a:p>
        </p:txBody>
      </p:sp>
      <p:sp>
        <p:nvSpPr>
          <p:cNvPr id="6" name="Prostokąt 5"/>
          <p:cNvSpPr/>
          <p:nvPr/>
        </p:nvSpPr>
        <p:spPr>
          <a:xfrm>
            <a:off x="285720" y="1857364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1. warunki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klimatyczne (temperatura otoczenia, prędkość wiatru, wilgotność, wysokość nad poziomem morza),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2. przebyte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obrażenia ciała związane z działaniem niskiej temperatury,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3. nieprawidłowe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żywienie,</a:t>
            </a:r>
          </a:p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picie alkoholu, kawy (działanie odwadniające),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4. wzmożona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potliwość,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5. długa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ekspozycja na zimno,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6. słaba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kondycja fizyczna,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7. brak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doświadczenia w poruszaniu się w warunkach niskiej temperatury, zwłaszcza w rejonach wysokogórskich,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8. nieprawidłowy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(letni) ubiór i ekwipunek.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14282" y="285728"/>
            <a:ext cx="8710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4. Działanie niskiej temperatury na organizm</a:t>
            </a:r>
            <a:endParaRPr lang="pl-P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5720" y="1428736"/>
            <a:ext cx="8643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Hipotermia</a:t>
            </a:r>
          </a:p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Dochodzi do niej przy niskiej temperaturze otoczenia, wietrznej pogodzie, mokrym i/lub letnim ubraniu, kilkudziesięciominutowym kontakcie z zimną wodą (o temperaturze poniżej +10°C), dłuższym kontakcie z letnią wodą (o temperaturze poniżej +15°C). Z hipotermią mamy do czynienia wówczas, gdy nastąpi utrata ciepła ze spadkiem temperatury ciała poniżej 35°C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pl-PL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</a:rPr>
              <a:t>Odmrożenie</a:t>
            </a: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Pojawia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się przy temperaturze poniżej 0°C, zwłaszcza w warunkach wysokogórskich. Odmrożenie umiarkowane dotyczy jedynie skóry, z kolei </a:t>
            </a:r>
            <a:endParaRPr lang="pl-PL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w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ciężkich stanach dochodzi do zmian patologicznych </a:t>
            </a:r>
            <a:endParaRPr lang="pl-PL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również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w tkance podskórnej, mięśniowej i kostnej. </a:t>
            </a:r>
            <a:endParaRPr lang="pl-PL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Na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odmrożenie wskutek upośledzenia krążenia 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narażone</a:t>
            </a: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są 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szczególnie części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ciała, </a:t>
            </a:r>
            <a:endParaRPr lang="pl-PL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takie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jak palce rąk i stóp, uszy, nos, policzki.</a:t>
            </a:r>
          </a:p>
        </p:txBody>
      </p:sp>
      <p:pic>
        <p:nvPicPr>
          <p:cNvPr id="14338" name="Picture 2" descr="Hipotermia. Żeby nie zmarznąć na śmierć"/>
          <p:cNvPicPr>
            <a:picLocks noChangeAspect="1" noChangeArrowheads="1"/>
          </p:cNvPicPr>
          <p:nvPr/>
        </p:nvPicPr>
        <p:blipFill>
          <a:blip r:embed="rId3" cstate="print"/>
          <a:srcRect l="12766" t="1066" r="12767"/>
          <a:stretch>
            <a:fillRect/>
          </a:stretch>
        </p:blipFill>
        <p:spPr bwMode="auto">
          <a:xfrm>
            <a:off x="6304982" y="4572008"/>
            <a:ext cx="2580986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785786" y="214290"/>
            <a:ext cx="7507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 smtClean="0">
                <a:solidFill>
                  <a:schemeClr val="accent6">
                    <a:lumMod val="50000"/>
                  </a:schemeClr>
                </a:solidFill>
              </a:rPr>
              <a:t>5. Co to jest hartowanie? </a:t>
            </a:r>
            <a:endParaRPr lang="pl-PL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5720" y="1285860"/>
            <a:ext cx="84296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Obok odpowiedniej diety i ruchu, istotnym sposobem na wzmocnienie odporności jest zahartowanie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organizmu. Hartowanie jest niczym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innym jak wystawianiem na działanie niekorzystnych czynników w sposób kontrolowany. Nasz organizm przystosowuje się do zmiennych warunków, uczy się, jak działać i jak się chronić. Wówczas zimna aura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wiatr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, śnieg czy deszcz nie są </a:t>
            </a:r>
            <a:endParaRPr lang="pl-P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nam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straszne i nie sprawią, </a:t>
            </a:r>
            <a:endParaRPr lang="pl-P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że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po krótkim spacerze lub </a:t>
            </a:r>
            <a:endParaRPr lang="pl-P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wyjściu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na sanki od razu </a:t>
            </a:r>
            <a:endParaRPr lang="pl-P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dopada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nas przeziębienie.</a:t>
            </a:r>
          </a:p>
          <a:p>
            <a:r>
              <a:rPr lang="pl-PL" dirty="0">
                <a:hlinkClick r:id="rId3"/>
              </a:rPr>
              <a:t/>
            </a:r>
            <a:br>
              <a:rPr lang="pl-PL" dirty="0">
                <a:hlinkClick r:id="rId3"/>
              </a:rPr>
            </a:br>
            <a:endParaRPr lang="pl-PL" dirty="0"/>
          </a:p>
        </p:txBody>
      </p:sp>
      <p:pic>
        <p:nvPicPr>
          <p:cNvPr id="13314" name="Picture 2" descr="Kto się hartuje nigdy nie choru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3500462" cy="239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00034" y="428604"/>
            <a:ext cx="8283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chemeClr val="accent6">
                    <a:lumMod val="50000"/>
                  </a:schemeClr>
                </a:solidFill>
              </a:rPr>
              <a:t>6. Jak hartować się na co dzień?</a:t>
            </a:r>
            <a:endParaRPr lang="pl-PL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85786" y="1595021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Przebywaj dużo na świeżym powietrzu, szczególnie zimą, spaceruj i biegaj, a nawet jeźdź na rowerze. </a:t>
            </a:r>
          </a:p>
          <a:p>
            <a:pPr>
              <a:buFontTx/>
              <a:buChar char="-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 Ubieraj się ciepło, ale nie ukrywaj przed mrozem.</a:t>
            </a:r>
          </a:p>
          <a:p>
            <a:pPr>
              <a:buFontTx/>
              <a:buChar char="-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Nie stój w miejscu, ale poruszaj się, ile możesz.</a:t>
            </a:r>
          </a:p>
          <a:p>
            <a:pPr>
              <a:buFontTx/>
              <a:buChar char="-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Korzystaj z sauny i otwartych basenów szczególnie zimą, gdy wyjątkowo da się odczuć zmianę temperatury. </a:t>
            </a:r>
          </a:p>
          <a:p>
            <a:pPr>
              <a:buFontTx/>
              <a:buChar char="-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Zimą i latem baw się na powietrzu. </a:t>
            </a:r>
          </a:p>
          <a:p>
            <a:pPr>
              <a:buFontTx/>
              <a:buChar char="-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Nie ukrywaj się w domu z powodu pogody, tylko staraj się do niej przyzwyczaić. Zawsze pamiętaj jednak o zabezpieczeniu - ciepłym ubraniu lub kapeluszu i kremie z filtrem. </a:t>
            </a:r>
          </a:p>
          <a:p>
            <a:pPr>
              <a:buFontTx/>
              <a:buChar char="-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Często wietrz mieszkanie. Konieczne jest doprowadzanie do cyrkulacji powietrza szczególnie zimą, gdy ogrzewane powietrze w domu jest bardzo suche.</a:t>
            </a:r>
            <a:endParaRPr lang="pl-PL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t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54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714348" y="500042"/>
            <a:ext cx="8013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chemeClr val="accent6">
                    <a:lumMod val="50000"/>
                  </a:schemeClr>
                </a:solidFill>
              </a:rPr>
              <a:t>7. Główne zasady hartowania. </a:t>
            </a:r>
            <a:endParaRPr lang="pl-PL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Hartowanie organizmu - skuteczny sposób na wzmocnienie odporności ..."/>
          <p:cNvPicPr>
            <a:picLocks noChangeAspect="1" noChangeArrowheads="1"/>
          </p:cNvPicPr>
          <p:nvPr/>
        </p:nvPicPr>
        <p:blipFill>
          <a:blip r:embed="rId3" cstate="print"/>
          <a:srcRect b="6627"/>
          <a:stretch>
            <a:fillRect/>
          </a:stretch>
        </p:blipFill>
        <p:spPr bwMode="auto">
          <a:xfrm>
            <a:off x="1285852" y="1571612"/>
            <a:ext cx="6429420" cy="5032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562</Words>
  <Application>Microsoft Office PowerPoint</Application>
  <PresentationFormat>Pokaz na ekranie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Miłosz Sudia</cp:lastModifiedBy>
  <cp:revision>1</cp:revision>
  <dcterms:created xsi:type="dcterms:W3CDTF">2020-04-29T19:12:29Z</dcterms:created>
  <dcterms:modified xsi:type="dcterms:W3CDTF">2020-06-05T12:36:44Z</dcterms:modified>
</cp:coreProperties>
</file>