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B0BE-CC05-4948-A9F4-AE4A8793B974}" type="datetimeFigureOut">
              <a:rPr lang="pl-PL" smtClean="0"/>
              <a:t>17.04.2020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35-03DC-4A93-BAEF-F38D2A72E0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B0BE-CC05-4948-A9F4-AE4A8793B974}" type="datetimeFigureOut">
              <a:rPr lang="pl-PL" smtClean="0"/>
              <a:t>17.04.2020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35-03DC-4A93-BAEF-F38D2A72E0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B0BE-CC05-4948-A9F4-AE4A8793B974}" type="datetimeFigureOut">
              <a:rPr lang="pl-PL" smtClean="0"/>
              <a:t>17.04.2020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35-03DC-4A93-BAEF-F38D2A72E0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B0BE-CC05-4948-A9F4-AE4A8793B974}" type="datetimeFigureOut">
              <a:rPr lang="pl-PL" smtClean="0"/>
              <a:t>17.04.2020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35-03DC-4A93-BAEF-F38D2A72E0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B0BE-CC05-4948-A9F4-AE4A8793B974}" type="datetimeFigureOut">
              <a:rPr lang="pl-PL" smtClean="0"/>
              <a:t>17.04.2020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35-03DC-4A93-BAEF-F38D2A72E0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B0BE-CC05-4948-A9F4-AE4A8793B974}" type="datetimeFigureOut">
              <a:rPr lang="pl-PL" smtClean="0"/>
              <a:t>17.04.2020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35-03DC-4A93-BAEF-F38D2A72E0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B0BE-CC05-4948-A9F4-AE4A8793B974}" type="datetimeFigureOut">
              <a:rPr lang="pl-PL" smtClean="0"/>
              <a:t>17.04.2020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35-03DC-4A93-BAEF-F38D2A72E0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B0BE-CC05-4948-A9F4-AE4A8793B974}" type="datetimeFigureOut">
              <a:rPr lang="pl-PL" smtClean="0"/>
              <a:t>17.04.2020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35-03DC-4A93-BAEF-F38D2A72E0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B0BE-CC05-4948-A9F4-AE4A8793B974}" type="datetimeFigureOut">
              <a:rPr lang="pl-PL" smtClean="0"/>
              <a:t>17.04.2020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35-03DC-4A93-BAEF-F38D2A72E0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B0BE-CC05-4948-A9F4-AE4A8793B974}" type="datetimeFigureOut">
              <a:rPr lang="pl-PL" smtClean="0"/>
              <a:t>17.04.2020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35-03DC-4A93-BAEF-F38D2A72E0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B0BE-CC05-4948-A9F4-AE4A8793B974}" type="datetimeFigureOut">
              <a:rPr lang="pl-PL" smtClean="0"/>
              <a:t>17.04.2020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35-03DC-4A93-BAEF-F38D2A72E0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8B0BE-CC05-4948-A9F4-AE4A8793B974}" type="datetimeFigureOut">
              <a:rPr lang="pl-PL" smtClean="0"/>
              <a:t>17.04.2020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30035-03DC-4A93-BAEF-F38D2A72E0C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Przyczyny i skutki nadwagi i otyłości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TEST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0691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1600" dirty="0"/>
              <a:t>WHO to skrót: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1600" dirty="0"/>
              <a:t>Światowa Organizacja Żywieniowa.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1600" dirty="0"/>
              <a:t>Światowa Organizacja Zdrowia.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1600" dirty="0"/>
              <a:t>Światowa Organizacja Otyłości.</a:t>
            </a:r>
          </a:p>
          <a:p>
            <a:pPr marL="514350" indent="-514350">
              <a:buAutoNum type="arabicPeriod" startAt="2"/>
            </a:pPr>
            <a:r>
              <a:rPr lang="pl-PL" sz="1600" dirty="0"/>
              <a:t>Przyczyny nadwagi i otyłości to: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1600" dirty="0"/>
              <a:t>Siedzący tryb życia, regularne spożywanie posiłków, niejedzenie śniadania.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1600" dirty="0"/>
              <a:t>Duża aktywność fizyczna, jedzenie </a:t>
            </a:r>
            <a:r>
              <a:rPr lang="pl-PL" sz="1600" dirty="0" err="1"/>
              <a:t>fast</a:t>
            </a:r>
            <a:r>
              <a:rPr lang="pl-PL" sz="1600" dirty="0"/>
              <a:t> – </a:t>
            </a:r>
            <a:r>
              <a:rPr lang="pl-PL" sz="1600" dirty="0" err="1"/>
              <a:t>foodów</a:t>
            </a:r>
            <a:r>
              <a:rPr lang="pl-PL" sz="1600" dirty="0"/>
              <a:t>, nieregularne spożywanie posiłków.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1600" dirty="0"/>
              <a:t>Mała aktywność fizyczna, brak regularnych posiłków, pomijanie śniadania.</a:t>
            </a:r>
          </a:p>
          <a:p>
            <a:pPr marL="514350" indent="-514350">
              <a:buAutoNum type="arabicPeriod" startAt="3"/>
            </a:pPr>
            <a:r>
              <a:rPr lang="pl-PL" sz="1600" dirty="0"/>
              <a:t>Ile posiłków powinien zjadać nastolatek: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1600" dirty="0"/>
              <a:t>2 – 3.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1600" dirty="0"/>
              <a:t>4 – 5.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1600" dirty="0"/>
              <a:t>Ile chce.</a:t>
            </a:r>
          </a:p>
          <a:p>
            <a:pPr marL="514350" indent="-514350">
              <a:buAutoNum type="arabicPeriod" startAt="4"/>
            </a:pPr>
            <a:r>
              <a:rPr lang="pl-PL" sz="1600" dirty="0"/>
              <a:t>Warzywa i owoce są istotne w diecie młodego człowieka ze względu na: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1600" dirty="0"/>
              <a:t>Białka, witaminy i tłuszcze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1600" dirty="0"/>
              <a:t>Witaminy, składni mineralne i błonnik pokarmowy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1600" dirty="0"/>
              <a:t>Węglowodany, składniki mineralne i białko</a:t>
            </a:r>
          </a:p>
          <a:p>
            <a:pPr marL="514350" indent="-514350">
              <a:buNone/>
            </a:pPr>
            <a:r>
              <a:rPr lang="pl-PL" sz="1600" dirty="0"/>
              <a:t>7.	Wymień choroby, które mogą być skutkiem nadwagi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Nadwaga i otyłość - choroba żywieniowa naszych czasów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Nadwaga i otyłość wśród młodzieży stale wzrasta – określa się to mianem epidemii</a:t>
            </a:r>
          </a:p>
          <a:p>
            <a:r>
              <a:rPr lang="pl-PL" sz="2400" dirty="0"/>
              <a:t>W Polsce problemem nadwagi i otyłości dotyczy około 10% małych dzieci (1 – 3 lata), 30% dzieci w wieku wczesnoszkolnym i niemal 22% młodzieży do 15 roku życia</a:t>
            </a:r>
          </a:p>
          <a:p>
            <a:r>
              <a:rPr lang="pl-PL" sz="2400" dirty="0"/>
              <a:t>Otyłość dzieci i młodzieży jest poważnym problemem globalnym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pl-PL" dirty="0"/>
              <a:t>Przyczyny nadwagi i otyłości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>
            <a:normAutofit/>
          </a:bodyPr>
          <a:lstStyle/>
          <a:p>
            <a:pPr algn="l"/>
            <a:r>
              <a:rPr lang="pl-PL" sz="2400" dirty="0"/>
              <a:t>Światowa Organizacja Zdrowia (WHO) wymienia następujące uwarunkowania o podłożu żywieniowym nadwagi i otyłości:</a:t>
            </a:r>
          </a:p>
          <a:p>
            <a:pPr algn="l">
              <a:buFont typeface="Arial" pitchFamily="34" charset="0"/>
              <a:buChar char="•"/>
            </a:pPr>
            <a:r>
              <a:rPr lang="pl-PL" sz="2400" dirty="0"/>
              <a:t>Słodzone napoje </a:t>
            </a:r>
          </a:p>
          <a:p>
            <a:pPr algn="l">
              <a:buFont typeface="Arial" pitchFamily="34" charset="0"/>
              <a:buChar char="•"/>
            </a:pPr>
            <a:r>
              <a:rPr lang="pl-PL" sz="2400" dirty="0"/>
              <a:t>Żywność typu </a:t>
            </a:r>
            <a:r>
              <a:rPr lang="pl-PL" sz="2400" dirty="0" err="1"/>
              <a:t>fast</a:t>
            </a:r>
            <a:r>
              <a:rPr lang="pl-PL" sz="2400" dirty="0"/>
              <a:t>- </a:t>
            </a:r>
            <a:r>
              <a:rPr lang="pl-PL" sz="2400" dirty="0" err="1"/>
              <a:t>food</a:t>
            </a:r>
            <a:endParaRPr lang="pl-PL" sz="2400" dirty="0"/>
          </a:p>
          <a:p>
            <a:pPr algn="l">
              <a:buFont typeface="Arial" pitchFamily="34" charset="0"/>
              <a:buChar char="•"/>
            </a:pPr>
            <a:r>
              <a:rPr lang="pl-PL" sz="2400" dirty="0"/>
              <a:t>Mała ilość warzyw i owoców w diecie</a:t>
            </a:r>
          </a:p>
          <a:p>
            <a:pPr algn="l">
              <a:buFont typeface="Arial" pitchFamily="34" charset="0"/>
              <a:buChar char="•"/>
            </a:pPr>
            <a:r>
              <a:rPr lang="pl-PL" sz="2400" dirty="0"/>
              <a:t>Mała aktywność fizyczna (siedzący tryb życia)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Zachowanie żywieniowe otyłych nastolatków w Polsce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u="sng" dirty="0">
                <a:solidFill>
                  <a:srgbClr val="FF0000"/>
                </a:solidFill>
              </a:rPr>
              <a:t>Nieregularne spożywanie posiłków</a:t>
            </a:r>
          </a:p>
          <a:p>
            <a:r>
              <a:rPr lang="pl-PL" sz="2400" dirty="0"/>
              <a:t>Odpowiednia liczba posiłków i rozłożenie ich w ciągu dnia</a:t>
            </a:r>
          </a:p>
          <a:p>
            <a:r>
              <a:rPr lang="pl-PL" sz="2400" dirty="0"/>
              <a:t>Młodzież w okresie dojrzewania powinna jeść po 4 – 5 posiłków dziennie</a:t>
            </a:r>
          </a:p>
          <a:p>
            <a:r>
              <a:rPr lang="pl-PL" sz="2400" dirty="0"/>
              <a:t>Wydłużenie przerwy między posiłkami przy zachowaniu tej samej wartości energetycznej powoduje zwiększenie zwiększanie odkładania tkanki tłuszczowej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800" u="sng" dirty="0">
                <a:solidFill>
                  <a:srgbClr val="FF0000"/>
                </a:solidFill>
              </a:rPr>
              <a:t>Niespożywanie śniadania</a:t>
            </a:r>
          </a:p>
          <a:p>
            <a:r>
              <a:rPr lang="pl-PL" sz="2400" dirty="0"/>
              <a:t>1/3 nastolatków nie je śniadań. Prowadzi to do podjadania przekąsek, oraz picia słodkich napojów w ciągu dnia,</a:t>
            </a:r>
            <a:br>
              <a:rPr lang="pl-PL" sz="2400" dirty="0"/>
            </a:br>
            <a:r>
              <a:rPr lang="pl-PL" sz="2400" dirty="0"/>
              <a:t>co w konsekwencji może prowadzić do otyłości.</a:t>
            </a:r>
          </a:p>
          <a:p>
            <a:r>
              <a:rPr lang="pl-PL" sz="2400" dirty="0"/>
              <a:t>Otyłe nastolatki dwukrotnie częściej niż ich nieotyli rówieśnicy wcale nie spożywają śniadań przed wyjściem do szkoły (częściej dotyczy to dziewcząt niż chłopców)</a:t>
            </a:r>
          </a:p>
        </p:txBody>
      </p:sp>
      <p:pic>
        <p:nvPicPr>
          <p:cNvPr id="4" name="Obraz 3" descr="sniadanie.jpg"/>
          <p:cNvPicPr>
            <a:picLocks noChangeAspect="1"/>
          </p:cNvPicPr>
          <p:nvPr/>
        </p:nvPicPr>
        <p:blipFill>
          <a:blip r:embed="rId2" cstate="print"/>
          <a:srcRect l="16941" r="15293"/>
          <a:stretch>
            <a:fillRect/>
          </a:stretch>
        </p:blipFill>
        <p:spPr>
          <a:xfrm>
            <a:off x="5940152" y="4433896"/>
            <a:ext cx="3203848" cy="21710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800" u="sng" dirty="0">
                <a:solidFill>
                  <a:srgbClr val="FF0000"/>
                </a:solidFill>
              </a:rPr>
              <a:t>Mała ilość warzyw i owoców w diecie</a:t>
            </a:r>
          </a:p>
          <a:p>
            <a:r>
              <a:rPr lang="pl-PL" sz="2400" dirty="0"/>
              <a:t>Tylko 1/3 europejskich nastolatków je codziennie owoce i warzywa, które są źródłem błonnika, witamin i składników mineralnych</a:t>
            </a:r>
          </a:p>
          <a:p>
            <a:endParaRPr lang="pl-PL" sz="2400" dirty="0"/>
          </a:p>
        </p:txBody>
      </p:sp>
      <p:pic>
        <p:nvPicPr>
          <p:cNvPr id="4" name="Obraz 3" descr="20200406_1809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356992"/>
            <a:ext cx="3707904" cy="2780928"/>
          </a:xfrm>
          <a:prstGeom prst="rect">
            <a:avLst/>
          </a:prstGeom>
        </p:spPr>
      </p:pic>
      <p:pic>
        <p:nvPicPr>
          <p:cNvPr id="5" name="Obraz 4" descr="20200406_18113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501008"/>
            <a:ext cx="3659899" cy="27449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800" u="sng" dirty="0">
                <a:solidFill>
                  <a:srgbClr val="FF0000"/>
                </a:solidFill>
              </a:rPr>
              <a:t>Mała aktywność fizyczna</a:t>
            </a:r>
          </a:p>
          <a:p>
            <a:r>
              <a:rPr lang="pl-PL" sz="2800" dirty="0"/>
              <a:t>Aktywność fizyczna spada z wiekiem</a:t>
            </a:r>
          </a:p>
          <a:p>
            <a:r>
              <a:rPr lang="pl-PL" sz="2800" dirty="0"/>
              <a:t>Młodzi ludzie spędzają 60% swojego dnia siedząc</a:t>
            </a:r>
          </a:p>
          <a:p>
            <a:pPr>
              <a:buNone/>
            </a:pPr>
            <a:endParaRPr lang="pl-PL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u="sng" dirty="0">
                <a:solidFill>
                  <a:srgbClr val="FF0000"/>
                </a:solidFill>
              </a:rPr>
              <a:t>WAŻNE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/>
              <a:t>Minimalna dawka aktywności fizycznej wg rekomendacji HWO dla dzieci i młodzieży szkolnej to </a:t>
            </a:r>
            <a:r>
              <a:rPr lang="pl-PL" b="1" dirty="0"/>
              <a:t>60 min. Lub dłużej umiarkowanej lub intensywnej aktywności fizycznej codziennie z uwzględnieniem atrakcyjnych</a:t>
            </a:r>
            <a:br>
              <a:rPr lang="pl-PL" b="1" dirty="0"/>
            </a:br>
            <a:r>
              <a:rPr lang="pl-PL" b="1" dirty="0"/>
              <a:t>jej form, dostosowanych do wieku , w celu rozwoju zdolności motorycznych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Skutki nadwagi i otyłości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Choroby serca, układu krążenia</a:t>
            </a:r>
          </a:p>
          <a:p>
            <a:r>
              <a:rPr lang="pl-PL" sz="2800" dirty="0"/>
              <a:t>Nowotwory</a:t>
            </a:r>
          </a:p>
          <a:p>
            <a:r>
              <a:rPr lang="pl-PL" sz="2800" dirty="0" err="1"/>
              <a:t>Insulinooporność</a:t>
            </a:r>
            <a:r>
              <a:rPr lang="pl-PL" sz="2800" dirty="0"/>
              <a:t> + </a:t>
            </a:r>
            <a:r>
              <a:rPr lang="pl-PL" sz="2800" dirty="0" err="1"/>
              <a:t>hiperinsulinemia</a:t>
            </a:r>
            <a:endParaRPr lang="pl-PL" sz="2800" dirty="0"/>
          </a:p>
          <a:p>
            <a:r>
              <a:rPr lang="pl-PL" sz="2800" dirty="0"/>
              <a:t>Cukrzyca typu II</a:t>
            </a:r>
          </a:p>
          <a:p>
            <a:r>
              <a:rPr lang="pl-PL" sz="2800" dirty="0"/>
              <a:t>Zaburzenia hormonalne</a:t>
            </a:r>
          </a:p>
          <a:p>
            <a:r>
              <a:rPr lang="pl-PL" sz="2800" dirty="0"/>
              <a:t>Zmiany zwyrodnieniowe układu kostno stawowego-stawowego</a:t>
            </a:r>
          </a:p>
          <a:p>
            <a:r>
              <a:rPr lang="pl-PL" sz="2800" dirty="0"/>
              <a:t>Bezdech senny</a:t>
            </a:r>
          </a:p>
          <a:p>
            <a:endParaRPr lang="pl-PL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435</Words>
  <Application>Microsoft Office PowerPoint</Application>
  <PresentationFormat>Pokaz na ekranie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Motyw pakietu Office</vt:lpstr>
      <vt:lpstr>Przyczyny i skutki nadwagi i otyłości</vt:lpstr>
      <vt:lpstr>Nadwaga i otyłość - choroba żywieniowa naszych czasów</vt:lpstr>
      <vt:lpstr>Przyczyny nadwagi i otyłości</vt:lpstr>
      <vt:lpstr>Zachowanie żywieniowe otyłych nastolatków w Polsce</vt:lpstr>
      <vt:lpstr>Prezentacja programu PowerPoint</vt:lpstr>
      <vt:lpstr>Prezentacja programu PowerPoint</vt:lpstr>
      <vt:lpstr>Prezentacja programu PowerPoint</vt:lpstr>
      <vt:lpstr>WAŻNE</vt:lpstr>
      <vt:lpstr>Skutki nadwagi i otyłości</vt:lpstr>
      <vt:lpstr>TEST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Przyczyny nadwagi i otyłości</dc:title>
  <dc:creator>nnnn</dc:creator>
  <cp:lastModifiedBy>Rafi</cp:lastModifiedBy>
  <cp:revision>32</cp:revision>
  <dcterms:created xsi:type="dcterms:W3CDTF">2020-04-06T15:02:58Z</dcterms:created>
  <dcterms:modified xsi:type="dcterms:W3CDTF">2020-04-17T12:51:57Z</dcterms:modified>
</cp:coreProperties>
</file>